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403" r:id="rId2"/>
    <p:sldId id="390" r:id="rId3"/>
    <p:sldId id="391" r:id="rId4"/>
    <p:sldId id="392" r:id="rId5"/>
    <p:sldId id="284" r:id="rId6"/>
    <p:sldId id="285" r:id="rId7"/>
    <p:sldId id="393" r:id="rId8"/>
    <p:sldId id="394" r:id="rId9"/>
    <p:sldId id="287" r:id="rId10"/>
    <p:sldId id="288" r:id="rId11"/>
    <p:sldId id="395" r:id="rId12"/>
    <p:sldId id="396" r:id="rId13"/>
    <p:sldId id="304" r:id="rId14"/>
    <p:sldId id="383" r:id="rId15"/>
    <p:sldId id="366" r:id="rId16"/>
    <p:sldId id="402" r:id="rId17"/>
    <p:sldId id="400" r:id="rId18"/>
    <p:sldId id="414" r:id="rId19"/>
    <p:sldId id="398" r:id="rId20"/>
    <p:sldId id="408" r:id="rId21"/>
    <p:sldId id="404" r:id="rId22"/>
    <p:sldId id="406" r:id="rId23"/>
    <p:sldId id="407" r:id="rId24"/>
    <p:sldId id="412" r:id="rId25"/>
    <p:sldId id="413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99"/>
    <a:srgbClr val="CC9900"/>
    <a:srgbClr val="336600"/>
    <a:srgbClr val="0000FF"/>
    <a:srgbClr val="FF0000"/>
    <a:srgbClr val="FFFF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AF55382-86C3-4CAE-BF09-36B6ABDA81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04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41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55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41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48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35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9460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918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26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16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98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7961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2896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gif"/><Relationship Id="rId2" Type="http://schemas.openxmlformats.org/officeDocument/2006/relationships/audio" Target="file:///H:\&#23567;&#26834;&#22836;&#33267;&#21892;&#20013;&#23398;1010\09240a751b302240a3ef5110389b4827.mp3" TargetMode="External"/><Relationship Id="rId1" Type="http://schemas.openxmlformats.org/officeDocument/2006/relationships/audio" Target="file:///C:\Documents%20and%20Settings\Administrator\&#26700;&#38754;\baby%20-%20&#36158;&#26031;&#27712;&#27604;&#20271;.mp3" TargetMode="External"/><Relationship Id="rId6" Type="http://schemas.openxmlformats.org/officeDocument/2006/relationships/hyperlink" Target="http://image.baidu.com/i?ct=503316480&amp;z=0&amp;tn=baiduimagedetail&amp;word=%BF%C9%B0%AE%BF%A8%CD%A8&amp;in=27104&amp;cl=2&amp;cm=1&amp;sc=0&amp;lm=-1&amp;pn=5&amp;rn=1&amp;di=354012945&amp;ln=2000&amp;fr=&amp;ic=0&amp;s=0&amp;se=1" TargetMode="External"/><Relationship Id="rId5" Type="http://schemas.openxmlformats.org/officeDocument/2006/relationships/image" Target="../media/image2.jpeg"/><Relationship Id="rId4" Type="http://schemas.openxmlformats.org/officeDocument/2006/relationships/hyperlink" Target="baby%20-%20&#36158;&#26031;&#27712;&#27604;&#20271;.mp3" TargetMode="Externa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33267;&#21892;&#20013;&#23398;&#35762;&#35838;\&#23567;&#19969;&#19969;&#32769;&#23110;\2013&#26032;&#29256;&#26032;&#30446;&#26631;&#20843;&#24180;&#32423;&#19978;Unit4%20Section%20B%201d&#35838;&#25991;&#21548;&#21147;&#65288;mp3&#32032;&#26448;&#65289;.mp3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33267;&#21892;&#20013;&#23398;&#35762;&#35838;\&#23567;&#19969;&#19969;&#32769;&#23110;\2013&#26032;&#29256;&#26032;&#30446;&#26631;&#20843;&#24180;&#32423;&#19978;Unit4%20Section%20B%201c&#35838;&#25991;&#21548;&#21147;&#65288;mp3&#32032;&#26448;&#65289;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33267;&#21892;&#20013;&#23398;&#35762;&#35838;\&#23567;&#19969;&#19969;&#32769;&#23110;\2013&#26032;&#29256;&#26032;&#30446;&#26631;&#20843;&#24180;&#32423;&#19978;Unit4%20Section%20B%201c&#35838;&#25991;&#21548;&#21147;&#65288;mp3&#32032;&#26448;&#65289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qdaxia.com/html/face/222.html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33267;&#21892;&#20013;&#23398;&#35762;&#35838;\&#23567;&#19969;&#19969;&#32769;&#23110;\2013&#26032;&#29256;&#26032;&#30446;&#26631;&#20843;&#24180;&#32423;&#19978;Unit4%20Section%20B%201c&#35838;&#25991;&#21548;&#21147;&#65288;mp3&#32032;&#26448;&#65289;.mp3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33267;&#21892;&#20013;&#23398;&#35762;&#35838;\&#23567;&#19969;&#19969;&#32769;&#23110;\2013&#26032;&#29256;&#26032;&#30446;&#26631;&#20843;&#24180;&#32423;&#19978;Unit4%20Section%20B%201c&#35838;&#25991;&#21548;&#21147;&#65288;mp3&#32032;&#26448;&#65289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0904231801085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 rot="21276222">
            <a:off x="0" y="473075"/>
            <a:ext cx="9710738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</a:t>
            </a:r>
            <a:r>
              <a:rPr lang="en-US" sz="5400" i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Unit 4</a:t>
            </a:r>
          </a:p>
          <a:p>
            <a:r>
              <a:rPr lang="en-US" sz="54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What’s the</a:t>
            </a:r>
            <a:r>
              <a:rPr lang="en-US" sz="5400" i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best </a:t>
            </a:r>
            <a:r>
              <a:rPr lang="en-US" sz="54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movie theater?</a:t>
            </a:r>
          </a:p>
          <a:p>
            <a:endParaRPr lang="en-US" sz="5400" i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6" name="WordArt 4"/>
          <p:cNvSpPr>
            <a:spLocks noChangeArrowheads="1" noChangeShapeType="1"/>
          </p:cNvSpPr>
          <p:nvPr/>
        </p:nvSpPr>
        <p:spPr bwMode="auto">
          <a:xfrm>
            <a:off x="2362200" y="3962400"/>
            <a:ext cx="23034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Comic Sans MS"/>
              </a:rPr>
              <a:t>Section B (1a-1e)</a:t>
            </a:r>
            <a:endParaRPr lang="zh-CN" altLang="en-US" sz="3600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solidFill>
                <a:srgbClr val="FF99CC"/>
              </a:solidFill>
              <a:effectLst>
                <a:outerShdw dist="35921" dir="2700000" sy="50000" kx="2115830" algn="bl" rotWithShape="0">
                  <a:srgbClr val="C0C0C0">
                    <a:alpha val="76999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3077" name="Picture 5" descr="u=3120752521,1563690125&amp;fm=0&amp;gp=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4149725"/>
            <a:ext cx="2208213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baby - 贾斯汀比伯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09240a751b302240a3ef5110389b4827.mp3" descr="09240a751b302240a3ef5110389b4827">
            <a:hlinkClick r:id="" action="ppaction://media"/>
          </p:cNvPr>
          <p:cNvPicPr>
            <a:picLocks noChangeAspect="1" noChangeArrowheads="1"/>
          </p:cNvPicPr>
          <p:nvPr>
            <a:audioFile r:link="rId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16153" fill="hold"/>
                                        <p:tgtEl>
                                          <p:spTgt spid="30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audio>
              <p:cMediaNode>
                <p:cTn id="16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8"/>
                </p:tgtEl>
              </p:cMediaNode>
            </p:audio>
            <p:audio>
              <p:cMediaNode>
                <p:cTn id="1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9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10137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457200" y="4419600"/>
          <a:ext cx="8353425" cy="1401763"/>
        </p:xfrm>
        <a:graphic>
          <a:graphicData uri="http://schemas.openxmlformats.org/drawingml/2006/table">
            <a:tbl>
              <a:tblPr/>
              <a:tblGrid>
                <a:gridCol w="4248150"/>
                <a:gridCol w="4105275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Dennis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 Math Teachers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867400" y="45720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Times New Roman" pitchFamily="18" charset="0"/>
              </a:rPr>
              <a:t>worst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791200" y="528955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Times New Roman" pitchFamily="18" charset="0"/>
              </a:rPr>
              <a:t>loudest</a:t>
            </a:r>
          </a:p>
        </p:txBody>
      </p:sp>
      <p:graphicFrame>
        <p:nvGraphicFramePr>
          <p:cNvPr id="12303" name="Group 15"/>
          <p:cNvGraphicFramePr>
            <a:graphicFrameLocks noGrp="1"/>
          </p:cNvGraphicFramePr>
          <p:nvPr/>
        </p:nvGraphicFramePr>
        <p:xfrm>
          <a:off x="457200" y="1600200"/>
          <a:ext cx="8353425" cy="2805113"/>
        </p:xfrm>
        <a:graphic>
          <a:graphicData uri="http://schemas.openxmlformats.org/drawingml/2006/table">
            <a:tbl>
              <a:tblPr/>
              <a:tblGrid>
                <a:gridCol w="4248150"/>
                <a:gridCol w="4105275"/>
              </a:tblGrid>
              <a:tr h="868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people say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Eliza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Steve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5638800" y="2438400"/>
            <a:ext cx="327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Times New Roman" pitchFamily="18" charset="0"/>
              </a:rPr>
              <a:t>excellent  great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5486400" y="3124200"/>
            <a:ext cx="19319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Times New Roman" pitchFamily="18" charset="0"/>
              </a:rPr>
              <a:t>funniest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5105400" y="3810000"/>
            <a:ext cx="304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Times New Roman" pitchFamily="18" charset="0"/>
              </a:rPr>
              <a:t>most creative</a:t>
            </a:r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828800" y="0"/>
            <a:ext cx="68770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Listen again. What do the people say about the performers? Fill in the chart with the adjectives you hear.</a:t>
            </a:r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2324" name="Oval 36"/>
          <p:cNvSpPr>
            <a:spLocks noChangeArrowheads="1"/>
          </p:cNvSpPr>
          <p:nvPr/>
        </p:nvSpPr>
        <p:spPr bwMode="auto">
          <a:xfrm flipH="1">
            <a:off x="7924800" y="838200"/>
            <a:ext cx="685800" cy="762000"/>
          </a:xfrm>
          <a:prstGeom prst="ellipse">
            <a:avLst/>
          </a:prstGeom>
          <a:solidFill>
            <a:srgbClr val="008000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1d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136525" y="304800"/>
            <a:ext cx="160655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3</a:t>
            </a:r>
          </a:p>
        </p:txBody>
      </p:sp>
      <p:pic>
        <p:nvPicPr>
          <p:cNvPr id="12326" name="2013新版新目标八年级上Unit4 Section B 1d课文听力（mp3素材）.mp3" descr="2013新版新目标八年级上Unit4 Section B 1d课文听力（mp3素材）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152400" y="5943600"/>
            <a:ext cx="79248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What are </a:t>
            </a:r>
            <a:r>
              <a:rPr lang="en-US" sz="3600"/>
              <a:t>the key words</a:t>
            </a:r>
            <a:r>
              <a:rPr lang="en-US" sz="3600">
                <a:solidFill>
                  <a:schemeClr val="tx1"/>
                </a:solidFill>
              </a:rPr>
              <a:t>(</a:t>
            </a:r>
            <a:r>
              <a:rPr lang="zh-CN" altLang="en-US" sz="3600">
                <a:solidFill>
                  <a:schemeClr val="tx1"/>
                </a:solidFill>
              </a:rPr>
              <a:t>关键信息</a:t>
            </a:r>
            <a:r>
              <a:rPr lang="en-US" sz="3600">
                <a:solidFill>
                  <a:schemeClr val="tx1"/>
                </a:solidFill>
              </a:rPr>
              <a:t>)?</a:t>
            </a:r>
            <a:r>
              <a:rPr lang="en-US"/>
              <a:t> </a:t>
            </a:r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685800" y="5878513"/>
            <a:ext cx="81534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Eliza was best, she was…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2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1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26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61731" fill="hold"/>
                                        <p:tgtEl>
                                          <p:spTgt spid="123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6"/>
                  </p:tgtEl>
                </p:cond>
              </p:nextCondLst>
            </p:seq>
          </p:childTnLst>
        </p:cTn>
      </p:par>
    </p:tnLst>
    <p:bldLst>
      <p:bldP spid="12301" grpId="0" autoUpdateAnimBg="0"/>
      <p:bldP spid="12302" grpId="0" autoUpdateAnimBg="0"/>
      <p:bldP spid="12320" grpId="0" autoUpdateAnimBg="0"/>
      <p:bldP spid="12321" grpId="0" autoUpdateAnimBg="0"/>
      <p:bldP spid="12327" grpId="0" build="allAtOnce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8"/>
          <p:cNvSpPr txBox="1">
            <a:spLocks noChangeArrowheads="1"/>
          </p:cNvSpPr>
          <p:nvPr/>
        </p:nvSpPr>
        <p:spPr bwMode="auto">
          <a:xfrm>
            <a:off x="0" y="228600"/>
            <a:ext cx="9144000" cy="632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A: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Wasn’t that a talent show?     B : Yeah! 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Who did you think was the ______ act?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B : Oh, </a:t>
            </a:r>
            <a:r>
              <a:rPr lang="en-US"/>
              <a:t>I thought Eliza was the best.</a:t>
            </a:r>
            <a:r>
              <a:rPr lang="en-US">
                <a:latin typeface="Times New Roman" pitchFamily="18" charset="0"/>
              </a:rPr>
              <a:t>  She’s an _______   piano player.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Yeah, she’s great. </a:t>
            </a:r>
            <a:r>
              <a:rPr lang="en-US" b="0"/>
              <a:t>And I thought Steve and his dog were the</a:t>
            </a:r>
            <a:r>
              <a:rPr lang="en-US" sz="1800" b="0"/>
              <a:t> </a:t>
            </a:r>
            <a:r>
              <a:rPr lang="en-US">
                <a:latin typeface="Times New Roman" pitchFamily="18" charset="0"/>
              </a:rPr>
              <a:t>________.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B : Me, too! I couldn’t stop _________!And how about Vera?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      Wasn’t she creative?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Yeah, I’d say </a:t>
            </a:r>
            <a:r>
              <a:rPr lang="en-US"/>
              <a:t>she was the _______  _______ act!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3315" name="Text Box 11"/>
          <p:cNvSpPr txBox="1">
            <a:spLocks noChangeArrowheads="1"/>
          </p:cNvSpPr>
          <p:nvPr/>
        </p:nvSpPr>
        <p:spPr bwMode="auto">
          <a:xfrm>
            <a:off x="1524000" y="3429000"/>
            <a:ext cx="647700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 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3316" name="WordArt 17"/>
          <p:cNvSpPr>
            <a:spLocks noChangeArrowheads="1" noChangeShapeType="1" noTextEdit="1"/>
          </p:cNvSpPr>
          <p:nvPr/>
        </p:nvSpPr>
        <p:spPr bwMode="auto">
          <a:xfrm>
            <a:off x="2133600" y="152400"/>
            <a:ext cx="5562600" cy="533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Listen and fill in the blanks</a:t>
            </a:r>
            <a:endParaRPr lang="zh-CN" altLang="en-US" sz="3600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04800" y="119063"/>
            <a:ext cx="1895475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4</a:t>
            </a:r>
          </a:p>
        </p:txBody>
      </p:sp>
      <p:pic>
        <p:nvPicPr>
          <p:cNvPr id="13318" name="2013新版新目标八年级上Unit4 Section B 1c课文听力（mp3素材）.mp3" descr="2013新版新目标八年级上Unit4 Section B 1c课文听力（mp3素材）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3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59275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533400" y="1143000"/>
            <a:ext cx="8610600" cy="547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/>
              <a:t>     I don’t know </a:t>
            </a:r>
            <a:r>
              <a:rPr lang="en-US" sz="3600" b="0">
                <a:latin typeface="Times New Roman" pitchFamily="18" charset="0"/>
              </a:rPr>
              <a:t>many people who can play the guitar upside down.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Who did you think was the ______?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A : Oh, Dennis! He was terrible. He kept _________the balls.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I know!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A : What did you think of The Math Teachers?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Well, they were the _______ for sure</a:t>
            </a:r>
            <a:r>
              <a:rPr lang="en-US" sz="3600">
                <a:latin typeface="Times New Roman" pitchFamily="18" charset="0"/>
              </a:rPr>
              <a:t>!</a:t>
            </a:r>
            <a:r>
              <a:rPr lang="en-US" sz="36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 sz="360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0" y="433388"/>
            <a:ext cx="8915400" cy="632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A: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Wasn’t that a talent show?     B : Yeah! 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Who did you think was the ______ act?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B : Oh, </a:t>
            </a:r>
            <a:r>
              <a:rPr lang="en-US"/>
              <a:t>I thought Eliza was the best.</a:t>
            </a:r>
            <a:r>
              <a:rPr lang="en-US">
                <a:latin typeface="Times New Roman" pitchFamily="18" charset="0"/>
              </a:rPr>
              <a:t>  She’s an _______   piano player.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Yeah, she’s great. </a:t>
            </a:r>
            <a:r>
              <a:rPr lang="en-US" b="0"/>
              <a:t>And I thought Steve and his dog were the</a:t>
            </a:r>
            <a:r>
              <a:rPr lang="en-US" sz="1800" b="0"/>
              <a:t> </a:t>
            </a:r>
            <a:r>
              <a:rPr lang="en-US">
                <a:latin typeface="Times New Roman" pitchFamily="18" charset="0"/>
              </a:rPr>
              <a:t>________.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B : Me, too! I couldn’t stop _________!And how about Vera?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      Wasn’t she creative?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latin typeface="Times New Roman" pitchFamily="18" charset="0"/>
              </a:rPr>
              <a:t>A : Yeah, I’d say </a:t>
            </a:r>
            <a:r>
              <a:rPr lang="en-US"/>
              <a:t>she was the _______  _______ act!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5363" name="Text Box 11"/>
          <p:cNvSpPr txBox="1">
            <a:spLocks noChangeArrowheads="1"/>
          </p:cNvSpPr>
          <p:nvPr/>
        </p:nvSpPr>
        <p:spPr bwMode="auto">
          <a:xfrm>
            <a:off x="1524000" y="3429000"/>
            <a:ext cx="647700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 </a:t>
            </a:r>
            <a:endParaRPr lang="en-US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364" name="Text Box 12"/>
          <p:cNvSpPr txBox="1">
            <a:spLocks noChangeArrowheads="1"/>
          </p:cNvSpPr>
          <p:nvPr/>
        </p:nvSpPr>
        <p:spPr bwMode="auto">
          <a:xfrm>
            <a:off x="3505200" y="3733800"/>
            <a:ext cx="1828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funniest</a:t>
            </a:r>
          </a:p>
          <a:p>
            <a:pPr eaLnBrk="1" hangingPunct="1"/>
            <a:endParaRPr lang="en-US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4876800" y="4343400"/>
            <a:ext cx="1905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laughing</a:t>
            </a:r>
          </a:p>
        </p:txBody>
      </p:sp>
      <p:sp>
        <p:nvSpPr>
          <p:cNvPr id="15366" name="Text Box 14"/>
          <p:cNvSpPr txBox="1">
            <a:spLocks noChangeArrowheads="1"/>
          </p:cNvSpPr>
          <p:nvPr/>
        </p:nvSpPr>
        <p:spPr bwMode="auto">
          <a:xfrm>
            <a:off x="381000" y="6172200"/>
            <a:ext cx="2362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creative</a:t>
            </a:r>
          </a:p>
        </p:txBody>
      </p:sp>
      <p:sp>
        <p:nvSpPr>
          <p:cNvPr id="15367" name="WordArt 17"/>
          <p:cNvSpPr>
            <a:spLocks noChangeArrowheads="1" noChangeShapeType="1" noTextEdit="1"/>
          </p:cNvSpPr>
          <p:nvPr/>
        </p:nvSpPr>
        <p:spPr bwMode="auto">
          <a:xfrm>
            <a:off x="2133600" y="152400"/>
            <a:ext cx="5562600" cy="533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Listen and fill in the blanks</a:t>
            </a:r>
            <a:endParaRPr lang="zh-CN" altLang="en-US" sz="3600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04800" y="119063"/>
            <a:ext cx="1895475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4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486400" y="1539875"/>
            <a:ext cx="12192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best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28600" y="2606675"/>
            <a:ext cx="2055813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excellent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638800" y="5715000"/>
            <a:ext cx="1447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most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 autoUpdateAnimBg="0"/>
      <p:bldP spid="15366" grpId="0" autoUpdateAnimBg="0"/>
      <p:bldP spid="15369" grpId="0" autoUpdateAnimBg="0"/>
      <p:bldP spid="15370" grpId="0" autoUpdateAnimBg="0"/>
      <p:bldP spid="1537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533400" y="1143000"/>
            <a:ext cx="8610600" cy="547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/>
              <a:t>I don’t know </a:t>
            </a:r>
            <a:r>
              <a:rPr lang="en-US" sz="3600" b="0">
                <a:latin typeface="Times New Roman" pitchFamily="18" charset="0"/>
              </a:rPr>
              <a:t>many people who can play the guitar upside down.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Who did you think was the ______?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A : Oh, Dennis! He was terrible. He kept _________the balls.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I know!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A : What did you think of The Math Teachers?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en-US" sz="3600" b="0">
                <a:latin typeface="Times New Roman" pitchFamily="18" charset="0"/>
              </a:rPr>
              <a:t>B : Well, they were the _______ for sure</a:t>
            </a:r>
            <a:r>
              <a:rPr lang="en-US" sz="3600">
                <a:latin typeface="Times New Roman" pitchFamily="18" charset="0"/>
              </a:rPr>
              <a:t>!</a:t>
            </a:r>
            <a:r>
              <a:rPr lang="en-US" sz="36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 sz="36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6387" name="Text Box 14"/>
          <p:cNvSpPr txBox="1">
            <a:spLocks noChangeArrowheads="1"/>
          </p:cNvSpPr>
          <p:nvPr/>
        </p:nvSpPr>
        <p:spPr bwMode="auto">
          <a:xfrm>
            <a:off x="990600" y="3276600"/>
            <a:ext cx="243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dropping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400800" y="2301875"/>
            <a:ext cx="147955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worst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029200" y="5273675"/>
            <a:ext cx="1685925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loudest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1" autoUpdateAnimBg="0"/>
      <p:bldP spid="16388" grpId="0" autoUpdateAnimBg="0"/>
      <p:bldP spid="163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382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>
                <a:latin typeface="Times New Roman" pitchFamily="18" charset="0"/>
              </a:rPr>
              <a:t>Our school had a school talent show. I thought Eliza was the best because she is an excellent piano player</a:t>
            </a:r>
            <a:r>
              <a:rPr lang="en-US">
                <a:latin typeface="Times New Roman" pitchFamily="18" charset="0"/>
              </a:rPr>
              <a:t>. I thought…</a:t>
            </a:r>
            <a:endParaRPr lang="en-US" sz="1800">
              <a:latin typeface="Times New Roman" pitchFamily="18" charset="0"/>
            </a:endParaRPr>
          </a:p>
          <a:p>
            <a:pPr eaLnBrk="1" hangingPunct="1"/>
            <a:endParaRPr lang="en-US" sz="1800">
              <a:latin typeface="Times New Roman" pitchFamily="18" charset="0"/>
            </a:endParaRPr>
          </a:p>
          <a:p>
            <a:pPr eaLnBrk="1" hangingPunct="1"/>
            <a:r>
              <a:rPr lang="en-US" sz="1800" b="0"/>
              <a:t>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" y="2895600"/>
            <a:ext cx="9296400" cy="2289175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0" i="1">
                <a:solidFill>
                  <a:schemeClr val="tx1"/>
                </a:solidFill>
              </a:rPr>
              <a:t>Steve and his dog----funniest, couldn’t stop</a:t>
            </a:r>
          </a:p>
          <a:p>
            <a:r>
              <a:rPr lang="en-US" sz="3600" b="0" i="1">
                <a:solidFill>
                  <a:schemeClr val="tx1"/>
                </a:solidFill>
              </a:rPr>
              <a:t>Vera-----most creative, upside down</a:t>
            </a:r>
          </a:p>
          <a:p>
            <a:r>
              <a:rPr lang="en-US" sz="3600" b="0" i="1">
                <a:solidFill>
                  <a:schemeClr val="tx1"/>
                </a:solidFill>
              </a:rPr>
              <a:t>Dennis----worst, kept dropping</a:t>
            </a:r>
          </a:p>
          <a:p>
            <a:r>
              <a:rPr lang="en-US" sz="3600" b="0" i="1">
                <a:solidFill>
                  <a:schemeClr val="tx1"/>
                </a:solidFill>
              </a:rPr>
              <a:t>The math teachers-----loudest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-147638" y="228600"/>
            <a:ext cx="9977438" cy="17399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5  </a:t>
            </a:r>
            <a:r>
              <a:rPr lang="en-US" sz="3600" i="1">
                <a:solidFill>
                  <a:schemeClr val="tx1"/>
                </a:solidFill>
              </a:rPr>
              <a:t>Retell</a:t>
            </a:r>
            <a:r>
              <a:rPr lang="zh-CN" altLang="en-US" sz="3600" i="1">
                <a:solidFill>
                  <a:schemeClr val="tx1"/>
                </a:solidFill>
              </a:rPr>
              <a:t>（复述） </a:t>
            </a:r>
            <a:r>
              <a:rPr lang="en-US" sz="3600" i="1">
                <a:solidFill>
                  <a:schemeClr val="tx1"/>
                </a:solidFill>
              </a:rPr>
              <a:t>in your own words.</a:t>
            </a:r>
          </a:p>
          <a:p>
            <a:r>
              <a:rPr lang="zh-CN" altLang="en-US" sz="3600" i="1">
                <a:solidFill>
                  <a:schemeClr val="tx1"/>
                </a:solidFill>
              </a:rPr>
              <a:t>        </a:t>
            </a:r>
            <a:endParaRPr lang="en-US" sz="3600" i="1">
              <a:solidFill>
                <a:schemeClr val="tx1"/>
              </a:solidFill>
            </a:endParaRPr>
          </a:p>
          <a:p>
            <a:r>
              <a:rPr lang="en-US" sz="3600" i="1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660525" y="5410200"/>
            <a:ext cx="3856038" cy="10668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谁会是“记忆之王”呢？来挑战一下吧！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800"/>
              <a:t>1 Wasn’t she creative?  __________________________________</a:t>
            </a:r>
          </a:p>
          <a:p>
            <a:r>
              <a:rPr lang="en-US" sz="2800"/>
              <a:t>creative</a:t>
            </a:r>
            <a:r>
              <a:rPr lang="zh-CN" altLang="en-US" sz="2800"/>
              <a:t>是形容词，意为</a:t>
            </a:r>
            <a:r>
              <a:rPr lang="en-US" sz="2800"/>
              <a:t>____________.</a:t>
            </a:r>
          </a:p>
          <a:p>
            <a:r>
              <a:rPr lang="en-US" sz="2800"/>
              <a:t>create</a:t>
            </a:r>
            <a:r>
              <a:rPr lang="zh-CN" altLang="en-US" sz="2800"/>
              <a:t>是及物动词，意为</a:t>
            </a:r>
            <a:r>
              <a:rPr lang="en-US" sz="2800"/>
              <a:t>___________.</a:t>
            </a:r>
          </a:p>
          <a:p>
            <a:r>
              <a:rPr lang="zh-CN" altLang="en-US" sz="2800"/>
              <a:t>如</a:t>
            </a:r>
            <a:r>
              <a:rPr lang="en-US" sz="2800"/>
              <a:t>:</a:t>
            </a:r>
            <a:r>
              <a:rPr lang="zh-CN" altLang="en-US" sz="2800"/>
              <a:t>她是一位有创造力的歌手。</a:t>
            </a:r>
          </a:p>
          <a:p>
            <a:pPr>
              <a:buFontTx/>
              <a:buNone/>
            </a:pPr>
            <a:r>
              <a:rPr lang="en-US" sz="2800"/>
              <a:t>        She is a ________ singer.</a:t>
            </a:r>
          </a:p>
          <a:p>
            <a:r>
              <a:rPr lang="zh-CN" altLang="en-US" sz="2800"/>
              <a:t>去年他创作了许多流行歌曲。</a:t>
            </a:r>
          </a:p>
          <a:p>
            <a:pPr>
              <a:buFontTx/>
              <a:buNone/>
            </a:pPr>
            <a:r>
              <a:rPr lang="en-US" sz="2800"/>
              <a:t>        He ________ lots of popular songs last year.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447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4000"/>
              <a:t>翻译探究</a:t>
            </a:r>
            <a:br>
              <a:rPr lang="zh-CN" altLang="en-US" sz="4000"/>
            </a:br>
            <a:r>
              <a:rPr lang="zh-CN" altLang="en-US" sz="3200" i="1">
                <a:solidFill>
                  <a:srgbClr val="0000FF"/>
                </a:solidFill>
              </a:rPr>
              <a:t>（六人一组讨论，看哪个组最先得出答案）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27125" y="1981200"/>
            <a:ext cx="4672013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难道她不是很有创意吗？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495800" y="2438400"/>
            <a:ext cx="4419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有创造力的，创造性的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648200" y="2963863"/>
            <a:ext cx="1981200" cy="579437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创作</a:t>
            </a:r>
            <a:r>
              <a:rPr lang="en-US"/>
              <a:t>,</a:t>
            </a:r>
            <a:r>
              <a:rPr lang="zh-CN" altLang="en-US"/>
              <a:t>创造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667000" y="4054475"/>
            <a:ext cx="18542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creative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905000" y="5121275"/>
            <a:ext cx="1687513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created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37" grpId="0" autoUpdateAnimBg="0"/>
      <p:bldP spid="18438" grpId="0" autoUpdateAnimBg="0"/>
      <p:bldP spid="18439" grpId="0" autoUpdateAnimBg="0"/>
      <p:bldP spid="1844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2  Who was the best performer?</a:t>
            </a:r>
          </a:p>
          <a:p>
            <a:pPr>
              <a:lnSpc>
                <a:spcPct val="80000"/>
              </a:lnSpc>
            </a:pPr>
            <a:r>
              <a:rPr lang="en-US"/>
              <a:t>__________________________________</a:t>
            </a:r>
          </a:p>
          <a:p>
            <a:pPr>
              <a:lnSpc>
                <a:spcPct val="80000"/>
              </a:lnSpc>
            </a:pPr>
            <a:r>
              <a:rPr lang="en-US"/>
              <a:t>performer</a:t>
            </a:r>
            <a:r>
              <a:rPr lang="zh-CN" altLang="en-US"/>
              <a:t>是可数名词，意为“</a:t>
            </a:r>
            <a:r>
              <a:rPr lang="en-US"/>
              <a:t>__________”</a:t>
            </a:r>
            <a:r>
              <a:rPr lang="zh-CN" altLang="en-US"/>
              <a:t>。</a:t>
            </a:r>
            <a:r>
              <a:rPr lang="en-US"/>
              <a:t>performance</a:t>
            </a:r>
            <a:r>
              <a:rPr lang="zh-CN" altLang="en-US"/>
              <a:t>也可作为可数名词，意为“</a:t>
            </a:r>
            <a:r>
              <a:rPr lang="en-US"/>
              <a:t>__________”</a:t>
            </a:r>
            <a:r>
              <a:rPr lang="zh-CN" altLang="en-US"/>
              <a:t>。</a:t>
            </a:r>
            <a:r>
              <a:rPr lang="en-US"/>
              <a:t>perform</a:t>
            </a:r>
            <a:r>
              <a:rPr lang="zh-CN" altLang="en-US"/>
              <a:t>是</a:t>
            </a:r>
            <a:r>
              <a:rPr lang="en-US"/>
              <a:t>______</a:t>
            </a:r>
            <a:r>
              <a:rPr lang="zh-CN" altLang="en-US"/>
              <a:t>词，意为“</a:t>
            </a:r>
            <a:r>
              <a:rPr lang="en-US"/>
              <a:t>_______”</a:t>
            </a:r>
            <a:r>
              <a:rPr lang="zh-CN" altLang="en-US"/>
              <a:t>。</a:t>
            </a:r>
          </a:p>
          <a:p>
            <a:pPr>
              <a:lnSpc>
                <a:spcPct val="80000"/>
              </a:lnSpc>
            </a:pPr>
            <a:r>
              <a:rPr lang="zh-CN" altLang="en-US"/>
              <a:t>  请用</a:t>
            </a:r>
            <a:r>
              <a:rPr lang="en-US"/>
              <a:t>perform</a:t>
            </a:r>
            <a:r>
              <a:rPr lang="zh-CN" altLang="en-US"/>
              <a:t>、 </a:t>
            </a:r>
            <a:r>
              <a:rPr lang="en-US"/>
              <a:t>performer</a:t>
            </a:r>
            <a:r>
              <a:rPr lang="zh-CN" altLang="en-US"/>
              <a:t>、 </a:t>
            </a:r>
            <a:r>
              <a:rPr lang="en-US"/>
              <a:t>performance</a:t>
            </a:r>
            <a:r>
              <a:rPr lang="zh-CN" altLang="en-US"/>
              <a:t>的适当形式填空。</a:t>
            </a:r>
          </a:p>
          <a:p>
            <a:pPr>
              <a:lnSpc>
                <a:spcPct val="80000"/>
              </a:lnSpc>
            </a:pPr>
            <a:r>
              <a:rPr lang="en-US"/>
              <a:t> (1) She wants to be a famous________.</a:t>
            </a:r>
          </a:p>
          <a:p>
            <a:pPr>
              <a:lnSpc>
                <a:spcPct val="80000"/>
              </a:lnSpc>
            </a:pPr>
            <a:r>
              <a:rPr lang="en-US"/>
              <a:t> (2) Last week he ________ the best in the show.</a:t>
            </a:r>
          </a:p>
          <a:p>
            <a:pPr>
              <a:lnSpc>
                <a:spcPct val="80000"/>
              </a:lnSpc>
            </a:pPr>
            <a:r>
              <a:rPr lang="en-US"/>
              <a:t> (3) The __________ is very successful.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203325" y="1143000"/>
            <a:ext cx="4968875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谁是最佳表演者？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867400" y="1676400"/>
            <a:ext cx="3276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800" b="0">
                <a:solidFill>
                  <a:schemeClr val="tx1"/>
                </a:solidFill>
              </a:rPr>
              <a:t> </a:t>
            </a:r>
            <a:r>
              <a:rPr lang="zh-CN" altLang="en-US"/>
              <a:t>表演者，演员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066800" y="2438400"/>
            <a:ext cx="2514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演出，表演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867400" y="2514600"/>
            <a:ext cx="685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动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600200" y="2895600"/>
            <a:ext cx="15240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表演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324600" y="4267200"/>
            <a:ext cx="2209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performer</a:t>
            </a:r>
            <a:endParaRPr lang="zh-CN" alt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886200" y="4800600"/>
            <a:ext cx="2514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performed</a:t>
            </a:r>
            <a:endParaRPr lang="zh-CN" altLang="en-US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286000" y="5562600"/>
            <a:ext cx="2795588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  <p:bldP spid="19461" grpId="0" autoUpdateAnimBg="0"/>
      <p:bldP spid="19462" grpId="0" autoUpdateAnimBg="0"/>
      <p:bldP spid="19463" grpId="0" autoUpdateAnimBg="0"/>
      <p:bldP spid="19464" grpId="0" autoUpdateAnimBg="0"/>
      <p:bldP spid="19465" grpId="0" autoUpdateAnimBg="0"/>
      <p:bldP spid="1946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5410200" cy="2119313"/>
          </a:xfrm>
          <a:prstGeom prst="rect">
            <a:avLst/>
          </a:prstGeom>
          <a:solidFill>
            <a:srgbClr val="FFFFCC"/>
          </a:solidFill>
          <a:ln w="76200" cap="rnd" cmpd="sng">
            <a:solidFill>
              <a:srgbClr val="00FFFF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Eliza  _____   Vera      _____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Steve _____    Dennis  _____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The Math Teachers    _____</a:t>
            </a:r>
          </a:p>
        </p:txBody>
      </p:sp>
      <p:sp>
        <p:nvSpPr>
          <p:cNvPr id="20483" name="Oval 25"/>
          <p:cNvSpPr>
            <a:spLocks noChangeArrowheads="1"/>
          </p:cNvSpPr>
          <p:nvPr/>
        </p:nvSpPr>
        <p:spPr bwMode="auto">
          <a:xfrm>
            <a:off x="4343400" y="1295400"/>
            <a:ext cx="838200" cy="533400"/>
          </a:xfrm>
          <a:prstGeom prst="ellipse">
            <a:avLst/>
          </a:prstGeom>
          <a:solidFill>
            <a:srgbClr val="008000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1c</a:t>
            </a:r>
          </a:p>
        </p:txBody>
      </p:sp>
      <p:sp>
        <p:nvSpPr>
          <p:cNvPr id="20484" name="Rectangle 27"/>
          <p:cNvSpPr>
            <a:spLocks noChangeArrowheads="1"/>
          </p:cNvSpPr>
          <p:nvPr/>
        </p:nvSpPr>
        <p:spPr bwMode="auto">
          <a:xfrm>
            <a:off x="1752600" y="-50800"/>
            <a:ext cx="43434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800" b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latin typeface="Times New Roman" pitchFamily="18" charset="0"/>
              </a:rPr>
              <a:t>Listen to people talking about a school talent show. Match the pictures with the performers.</a:t>
            </a:r>
            <a:r>
              <a:rPr lang="en-US" sz="28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0485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"/>
            <a:ext cx="2819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3622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724400"/>
            <a:ext cx="2667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4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2590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0" y="195263"/>
            <a:ext cx="17526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2</a:t>
            </a:r>
          </a:p>
        </p:txBody>
      </p:sp>
      <p:pic>
        <p:nvPicPr>
          <p:cNvPr id="20491" name="2013新版新目标八年级上Unit4 Section B 1c课文听力（mp3素材）.mp3" descr="2013新版新目标八年级上Unit4 Section B 1c课文听力（mp3素材）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1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9275" fill="hold"/>
                                        <p:tgtEl>
                                          <p:spTgt spid="204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2" grpId="1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Group 2"/>
          <p:cNvGraphicFramePr>
            <a:graphicFrameLocks noGrp="1"/>
          </p:cNvGraphicFramePr>
          <p:nvPr>
            <p:ph/>
          </p:nvPr>
        </p:nvGraphicFramePr>
        <p:xfrm>
          <a:off x="152400" y="685800"/>
          <a:ext cx="8534400" cy="3429000"/>
        </p:xfrm>
        <a:graphic>
          <a:graphicData uri="http://schemas.openxmlformats.org/drawingml/2006/table">
            <a:tbl>
              <a:tblPr/>
              <a:tblGrid>
                <a:gridCol w="4908550"/>
                <a:gridCol w="1797050"/>
                <a:gridCol w="1828800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Talents(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才华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Names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Reason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 best singer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 fastest runner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 best basketball player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 best English speaker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 most creative writer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-300038" y="0"/>
            <a:ext cx="5329238" cy="639763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i="1"/>
              <a:t>      调查：“班 级 之 最”</a:t>
            </a:r>
          </a:p>
        </p:txBody>
      </p:sp>
      <p:sp>
        <p:nvSpPr>
          <p:cNvPr id="21537" name="Rectangle 33"/>
          <p:cNvSpPr>
            <a:spLocks noGrp="1" noChangeArrowheads="1"/>
          </p:cNvSpPr>
          <p:nvPr/>
        </p:nvSpPr>
        <p:spPr bwMode="auto">
          <a:xfrm>
            <a:off x="0" y="4343400"/>
            <a:ext cx="914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None/>
            </a:pPr>
            <a:r>
              <a:rPr lang="en-US" i="1">
                <a:solidFill>
                  <a:schemeClr val="tx1"/>
                </a:solidFill>
              </a:rPr>
              <a:t>       In my group, we think Tom is the best singer in our class because he can sing fast songs very well. We think ……in our class because…..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4860925" y="15875"/>
            <a:ext cx="4398963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（看哪组合作的最好！</a:t>
            </a:r>
            <a:r>
              <a:rPr lang="en-US">
                <a:solidFill>
                  <a:srgbClr val="0000FF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8313" y="34655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>
              <a:solidFill>
                <a:srgbClr val="000000"/>
              </a:solidFill>
            </a:endParaRP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381000" y="0"/>
            <a:ext cx="3570288" cy="1008063"/>
            <a:chOff x="0" y="0"/>
            <a:chExt cx="2249" cy="635"/>
          </a:xfrm>
        </p:grpSpPr>
        <p:pic>
          <p:nvPicPr>
            <p:cNvPr id="4101" name="Picture 5" descr="logo128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0"/>
              <a:ext cx="2204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0" y="45"/>
              <a:ext cx="2153" cy="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>
                <a:buFontTx/>
                <a:buNone/>
              </a:pPr>
              <a:r>
                <a:rPr lang="zh-CN" altLang="en-US" sz="3400">
                  <a:solidFill>
                    <a:srgbClr val="0000FF"/>
                  </a:solidFill>
                </a:rPr>
                <a:t>学习目标</a:t>
              </a:r>
              <a:r>
                <a:rPr lang="en-US" sz="3400">
                  <a:solidFill>
                    <a:srgbClr val="0000FF"/>
                  </a:solidFill>
                </a:rPr>
                <a:t>:</a:t>
              </a:r>
            </a:p>
          </p:txBody>
        </p:sp>
      </p:grp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76200" y="1143000"/>
            <a:ext cx="914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知识目标与能力目标：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1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能够学会使用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creative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等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8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个形容词的最高级形式。</a:t>
            </a:r>
            <a:endParaRPr lang="zh-CN" altLang="en-US">
              <a:solidFill>
                <a:schemeClr val="tx1"/>
              </a:solidFill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能够学会运用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“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My cousin Li Jing is the </a:t>
            </a:r>
            <a:r>
              <a:rPr lang="en-US">
                <a:latin typeface="楷体_GB2312" pitchFamily="1" charset="-122"/>
                <a:ea typeface="楷体_GB2312" pitchFamily="1" charset="-122"/>
              </a:rPr>
              <a:t>funniest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person I know. Eliza was the </a:t>
            </a:r>
            <a:r>
              <a:rPr lang="en-US">
                <a:latin typeface="楷体_GB2312" pitchFamily="1" charset="-122"/>
                <a:ea typeface="楷体_GB2312" pitchFamily="1" charset="-122"/>
              </a:rPr>
              <a:t>best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performer</a:t>
            </a:r>
            <a:r>
              <a:rPr 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”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表达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“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最</a:t>
            </a:r>
            <a:r>
              <a:rPr 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…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的人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”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3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能够从听力材料中获取关于表演者的特征的信息。</a:t>
            </a:r>
            <a:endParaRPr lang="zh-CN" altLang="en-US" sz="2400">
              <a:solidFill>
                <a:schemeClr val="tx1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情感目标：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学会努力做生活中最好的表演者。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kid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0" y="228600"/>
            <a:ext cx="9258300" cy="5010150"/>
            <a:chOff x="0" y="0"/>
            <a:chExt cx="5832" cy="3156"/>
          </a:xfrm>
        </p:grpSpPr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>
              <a:off x="1248" y="0"/>
              <a:ext cx="4376" cy="1905"/>
            </a:xfrm>
            <a:prstGeom prst="cloudCallout">
              <a:avLst>
                <a:gd name="adj1" fmla="val -56032"/>
                <a:gd name="adj2" fmla="val 59921"/>
              </a:avLst>
            </a:prstGeom>
            <a:solidFill>
              <a:schemeClr val="bg1"/>
            </a:solidFill>
            <a:ln w="952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r>
                <a:rPr lang="en-US" sz="4000" i="1">
                  <a:solidFill>
                    <a:schemeClr val="tx1"/>
                  </a:solidFill>
                  <a:ea typeface="楷体_GB2312" pitchFamily="1" charset="-122"/>
                </a:rPr>
                <a:t>Everyone is a performer in your life. If you try to do everything to the best, you’ll be the best performer. </a:t>
              </a:r>
              <a:endParaRPr lang="en-US" sz="4400">
                <a:solidFill>
                  <a:schemeClr val="tx1"/>
                </a:solidFill>
                <a:ea typeface="楷体_GB2312" pitchFamily="1" charset="-122"/>
              </a:endParaRP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1296" y="296"/>
              <a:ext cx="4536" cy="2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4400">
                  <a:latin typeface="Comic Sans MS" pitchFamily="66" charset="0"/>
                </a:rPr>
                <a:t> </a:t>
              </a:r>
              <a:endParaRPr lang="zh-CN" altLang="en-US" sz="4400" b="0">
                <a:latin typeface="Comic Sans MS" pitchFamily="66" charset="0"/>
              </a:endParaRPr>
            </a:p>
            <a:p>
              <a:pPr eaLnBrk="0" hangingPunct="0">
                <a:spcBef>
                  <a:spcPct val="50000"/>
                </a:spcBef>
              </a:pPr>
              <a:endParaRPr lang="zh-CN" altLang="en-US" sz="4800" b="0">
                <a:latin typeface="Times New Roman" pitchFamily="18" charset="0"/>
              </a:endParaRPr>
            </a:p>
          </p:txBody>
        </p:sp>
        <p:pic>
          <p:nvPicPr>
            <p:cNvPr id="22534" name="Picture 6" descr="101220474413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320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/>
              <a:t>当堂检测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06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2800"/>
              <a:t>一 用所给单词的适当形式填空。</a:t>
            </a:r>
          </a:p>
          <a:p>
            <a:r>
              <a:rPr lang="en-US" sz="2800"/>
              <a:t>1 Mary is  ____________(quiet) of the three.</a:t>
            </a:r>
          </a:p>
          <a:p>
            <a:r>
              <a:rPr lang="en-US" sz="2800"/>
              <a:t>2 I think he is a __________(create) actor.</a:t>
            </a:r>
          </a:p>
          <a:p>
            <a:r>
              <a:rPr lang="en-US" sz="2800"/>
              <a:t>3 Sun cinema is the _______(good) in town.</a:t>
            </a:r>
          </a:p>
          <a:p>
            <a:r>
              <a:rPr lang="zh-CN" altLang="en-US" sz="2800"/>
              <a:t>二 翻译。</a:t>
            </a:r>
          </a:p>
          <a:p>
            <a:r>
              <a:rPr lang="en-US" sz="2800"/>
              <a:t>1 </a:t>
            </a:r>
            <a:r>
              <a:rPr lang="zh-CN" altLang="en-US" sz="2800"/>
              <a:t>谁是最滑稽的表演者？</a:t>
            </a:r>
          </a:p>
          <a:p>
            <a:pPr>
              <a:buFontTx/>
              <a:buNone/>
            </a:pPr>
            <a:r>
              <a:rPr lang="en-US" sz="2800"/>
              <a:t>       Who was the _________ __________.</a:t>
            </a:r>
          </a:p>
          <a:p>
            <a:r>
              <a:rPr lang="en-US" sz="2800"/>
              <a:t>2 </a:t>
            </a:r>
            <a:r>
              <a:rPr lang="zh-CN" altLang="en-US" sz="2800"/>
              <a:t>她是我所知道的最严肃的人</a:t>
            </a:r>
          </a:p>
          <a:p>
            <a:pPr>
              <a:buFontTx/>
              <a:buNone/>
            </a:pPr>
            <a:r>
              <a:rPr lang="en-US" sz="2800"/>
              <a:t>       She is the _______ ________ person I know.</a:t>
            </a:r>
          </a:p>
          <a:p>
            <a:endParaRPr lang="en-US" sz="280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438400" y="1600200"/>
            <a:ext cx="2971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the quietest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581400" y="2057400"/>
            <a:ext cx="23622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creative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191000" y="2590800"/>
            <a:ext cx="24384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best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276600" y="4267200"/>
            <a:ext cx="1973263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funniest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181600" y="4267200"/>
            <a:ext cx="2209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performer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895600" y="5257800"/>
            <a:ext cx="1366838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most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267200" y="5257800"/>
            <a:ext cx="19304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serious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utoUpdateAnimBg="0"/>
      <p:bldP spid="23561" grpId="0" autoUpdateAnimBg="0"/>
      <p:bldP spid="2356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图片7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838" y="-231775"/>
            <a:ext cx="9024938" cy="6799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124075" y="2205038"/>
            <a:ext cx="5329238" cy="2560637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5400" i="1">
                <a:solidFill>
                  <a:srgbClr val="FF0066"/>
                </a:solidFill>
              </a:rPr>
              <a:t>What we have learned(</a:t>
            </a:r>
            <a:r>
              <a:rPr lang="zh-CN" altLang="en-US" sz="5400" i="1">
                <a:solidFill>
                  <a:srgbClr val="FF0066"/>
                </a:solidFill>
              </a:rPr>
              <a:t>我学到了什么</a:t>
            </a:r>
            <a:r>
              <a:rPr lang="en-US" sz="5400" i="1">
                <a:solidFill>
                  <a:srgbClr val="FF0066"/>
                </a:solidFill>
              </a:rPr>
              <a:t>?)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68313" y="34655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>
              <a:solidFill>
                <a:srgbClr val="000000"/>
              </a:solidFill>
            </a:endParaRP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381000" y="0"/>
            <a:ext cx="3570288" cy="1008063"/>
            <a:chOff x="0" y="0"/>
            <a:chExt cx="2249" cy="635"/>
          </a:xfrm>
        </p:grpSpPr>
        <p:pic>
          <p:nvPicPr>
            <p:cNvPr id="25605" name="Picture 5" descr="logo128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0"/>
              <a:ext cx="2204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0" y="45"/>
              <a:ext cx="2153" cy="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>
                <a:buFontTx/>
                <a:buNone/>
              </a:pPr>
              <a:r>
                <a:rPr lang="zh-CN" altLang="en-US" sz="3400">
                  <a:solidFill>
                    <a:srgbClr val="0000FF"/>
                  </a:solidFill>
                </a:rPr>
                <a:t>学习目标</a:t>
              </a:r>
              <a:r>
                <a:rPr lang="en-US" sz="3400">
                  <a:solidFill>
                    <a:srgbClr val="0000FF"/>
                  </a:solidFill>
                </a:rPr>
                <a:t>:</a:t>
              </a:r>
            </a:p>
          </p:txBody>
        </p:sp>
      </p:grp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6200" y="1143000"/>
            <a:ext cx="914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知识目标与能力目标：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1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能够学会使用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creative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等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8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个形容词的最高级形式。</a:t>
            </a:r>
            <a:endParaRPr lang="zh-CN" altLang="en-US">
              <a:solidFill>
                <a:schemeClr val="tx1"/>
              </a:solidFill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2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能够学会运用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“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My cousin Li Jing is the funniest person I know. Eliza was the best performer</a:t>
            </a:r>
            <a:r>
              <a:rPr 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”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表达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“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最</a:t>
            </a:r>
            <a:r>
              <a:rPr 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…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的人</a:t>
            </a:r>
            <a:r>
              <a:rPr lang="zh-CN" altLang="en-US">
                <a:solidFill>
                  <a:schemeClr val="tx1"/>
                </a:solidFill>
                <a:latin typeface="Arial"/>
                <a:ea typeface="楷体_GB2312" pitchFamily="1" charset="-122"/>
              </a:rPr>
              <a:t>”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3 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能够从听力材料中获取关于表演者的特征的信息。</a:t>
            </a:r>
            <a:endParaRPr lang="zh-CN" altLang="en-US" sz="2400">
              <a:solidFill>
                <a:schemeClr val="tx1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情感目标：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学会努力做生活中最好的表演者。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3124200" cy="639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b="1">
                <a:solidFill>
                  <a:srgbClr val="0000FF"/>
                </a:solidFill>
              </a:rPr>
              <a:t>Homework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5453063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 </a:t>
            </a:r>
            <a:r>
              <a:rPr lang="en-US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（必做）</a:t>
            </a:r>
            <a:r>
              <a:rPr lang="zh-CN" altLang="en-US"/>
              <a:t> </a:t>
            </a:r>
          </a:p>
          <a:p>
            <a:r>
              <a:rPr lang="en-US"/>
              <a:t>    </a:t>
            </a:r>
            <a:r>
              <a:rPr lang="en-US">
                <a:solidFill>
                  <a:schemeClr val="tx1"/>
                </a:solidFill>
              </a:rPr>
              <a:t>Make a conversation using the information in 1d.You can start like this:</a:t>
            </a:r>
          </a:p>
          <a:p>
            <a:r>
              <a:rPr lang="en-US">
                <a:solidFill>
                  <a:schemeClr val="tx1"/>
                </a:solidFill>
              </a:rPr>
              <a:t>A: Who was the best performer?</a:t>
            </a:r>
          </a:p>
          <a:p>
            <a:r>
              <a:rPr lang="en-US">
                <a:solidFill>
                  <a:schemeClr val="tx1"/>
                </a:solidFill>
              </a:rPr>
              <a:t>B: Eliza was the best performer……</a:t>
            </a: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US">
                <a:solidFill>
                  <a:schemeClr val="tx1"/>
                </a:solidFill>
              </a:rPr>
              <a:t>2 </a:t>
            </a:r>
            <a:r>
              <a:rPr lang="zh-CN" altLang="en-US">
                <a:solidFill>
                  <a:schemeClr val="tx1"/>
                </a:solidFill>
              </a:rPr>
              <a:t>（选做）</a:t>
            </a:r>
          </a:p>
          <a:p>
            <a:r>
              <a:rPr lang="en-US">
                <a:solidFill>
                  <a:schemeClr val="tx1"/>
                </a:solidFill>
              </a:rPr>
              <a:t>   If you have more time:</a:t>
            </a:r>
          </a:p>
          <a:p>
            <a:r>
              <a:rPr lang="en-US">
                <a:solidFill>
                  <a:schemeClr val="tx1"/>
                </a:solidFill>
              </a:rPr>
              <a:t>   Please write down your group report (about the talented students in your class).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WordArt 3"/>
          <p:cNvSpPr>
            <a:spLocks noChangeArrowheads="1" noChangeShapeType="1"/>
          </p:cNvSpPr>
          <p:nvPr/>
        </p:nvSpPr>
        <p:spPr bwMode="auto">
          <a:xfrm>
            <a:off x="179388" y="5392738"/>
            <a:ext cx="4079875" cy="1349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Century Gothic"/>
              </a:rPr>
              <a:t>Thank you!</a:t>
            </a:r>
            <a:endParaRPr lang="zh-CN" altLang="en-US" sz="3600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6999"/>
                  </a:srgbClr>
                </a:outerShdw>
              </a:effectLst>
              <a:latin typeface="Century Gothic"/>
            </a:endParaRPr>
          </a:p>
        </p:txBody>
      </p:sp>
    </p:spTree>
  </p:cSld>
  <p:clrMapOvr>
    <a:masterClrMapping/>
  </p:clrMapOvr>
  <p:transition>
    <p:comb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68313" y="34655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>
              <a:solidFill>
                <a:srgbClr val="000000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1143000"/>
            <a:ext cx="9144000" cy="362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1 Who is the </a:t>
            </a:r>
            <a:r>
              <a:rPr lang="en-US">
                <a:latin typeface="楷体_GB2312" pitchFamily="1" charset="-122"/>
                <a:ea typeface="楷体_GB2312" pitchFamily="1" charset="-122"/>
              </a:rPr>
              <a:t>tallest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student in your class?</a:t>
            </a:r>
            <a:endParaRPr lang="zh-CN" altLang="en-US">
              <a:solidFill>
                <a:schemeClr val="tx1"/>
              </a:solidFill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2 Who is the </a:t>
            </a:r>
            <a:r>
              <a:rPr lang="en-US">
                <a:latin typeface="楷体_GB2312" pitchFamily="1" charset="-122"/>
                <a:ea typeface="楷体_GB2312" pitchFamily="1" charset="-122"/>
              </a:rPr>
              <a:t>most popular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student in your class?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3 Who is the </a:t>
            </a:r>
            <a:r>
              <a:rPr lang="en-US">
                <a:latin typeface="楷体_GB2312" pitchFamily="1" charset="-122"/>
                <a:ea typeface="楷体_GB2312" pitchFamily="1" charset="-122"/>
              </a:rPr>
              <a:t>funniest</a:t>
            </a:r>
            <a:r>
              <a:rPr lang="en-US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student in your class?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46325" y="4724400"/>
            <a:ext cx="2370138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not serious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8313" y="3465513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>
              <a:solidFill>
                <a:srgbClr val="000000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295400" y="458788"/>
            <a:ext cx="1981200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quiet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loud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funny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boring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creative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serious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good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宋体" pitchFamily="2" charset="-122"/>
                <a:ea typeface="楷体_GB2312" pitchFamily="1" charset="-122"/>
              </a:rPr>
              <a:t>bad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0" y="1144588"/>
            <a:ext cx="2133600" cy="579437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0" i="1">
                <a:solidFill>
                  <a:schemeClr val="tx1"/>
                </a:solidFill>
              </a:rPr>
              <a:t>quiet</a:t>
            </a:r>
            <a:r>
              <a:rPr lang="en-US" b="0" i="1"/>
              <a:t>est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86200" y="1905000"/>
            <a:ext cx="2133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loud</a:t>
            </a:r>
            <a:r>
              <a:rPr lang="en-US"/>
              <a:t>est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886200" y="2590800"/>
            <a:ext cx="21336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funn</a:t>
            </a:r>
            <a:r>
              <a:rPr lang="en-US"/>
              <a:t>iest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962400" y="3352800"/>
            <a:ext cx="282575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most</a:t>
            </a:r>
            <a:r>
              <a:rPr lang="en-US">
                <a:solidFill>
                  <a:schemeClr val="tx1"/>
                </a:solidFill>
              </a:rPr>
              <a:t> boring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86200" y="4038600"/>
            <a:ext cx="3521075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most</a:t>
            </a:r>
            <a:r>
              <a:rPr lang="en-US">
                <a:solidFill>
                  <a:schemeClr val="tx1"/>
                </a:solidFill>
              </a:rPr>
              <a:t> creative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886200" y="4800600"/>
            <a:ext cx="3241675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most</a:t>
            </a:r>
            <a:r>
              <a:rPr lang="en-US">
                <a:solidFill>
                  <a:schemeClr val="tx1"/>
                </a:solidFill>
              </a:rPr>
              <a:t> serious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62400" y="5638800"/>
            <a:ext cx="112395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best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962400" y="6248400"/>
            <a:ext cx="1447800" cy="5794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worst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733800" y="381000"/>
            <a:ext cx="2667000" cy="701675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/>
              <a:t>最 高 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0" grpId="0" autoUpdateAnimBg="0"/>
      <p:bldP spid="6151" grpId="0" autoUpdateAnimBg="0"/>
      <p:bldP spid="6152" grpId="0" autoUpdateAnimBg="0"/>
      <p:bldP spid="6153" grpId="0" autoUpdateAnimBg="0"/>
      <p:bldP spid="6154" grpId="0" autoUpdateAnimBg="0"/>
      <p:bldP spid="6155" grpId="0" autoUpdateAnimBg="0"/>
      <p:bldP spid="6156" grpId="0" autoUpdateAnimBg="0"/>
      <p:bldP spid="615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1600200"/>
            <a:ext cx="8077200" cy="641350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funniest    most creative   quietest   best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684213" y="2565400"/>
          <a:ext cx="7632700" cy="3886200"/>
        </p:xfrm>
        <a:graphic>
          <a:graphicData uri="http://schemas.openxmlformats.org/drawingml/2006/table">
            <a:tbl>
              <a:tblPr/>
              <a:tblGrid>
                <a:gridCol w="3527425"/>
                <a:gridCol w="4105275"/>
              </a:tblGrid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</a:t>
                      </a: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most boring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loudest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worst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most serious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1" name="Rectangle 30"/>
          <p:cNvSpPr>
            <a:spLocks noChangeArrowheads="1"/>
          </p:cNvSpPr>
          <p:nvPr/>
        </p:nvSpPr>
        <p:spPr bwMode="auto">
          <a:xfrm>
            <a:off x="1403350" y="549275"/>
            <a:ext cx="73453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FF"/>
                </a:solidFill>
                <a:latin typeface="Times New Roman" pitchFamily="18" charset="0"/>
              </a:rPr>
              <a:t>Write these words and phrases next to their opposites in the chart.</a:t>
            </a:r>
          </a:p>
        </p:txBody>
      </p:sp>
      <p:sp>
        <p:nvSpPr>
          <p:cNvPr id="7192" name="Oval 31"/>
          <p:cNvSpPr>
            <a:spLocks noChangeArrowheads="1"/>
          </p:cNvSpPr>
          <p:nvPr/>
        </p:nvSpPr>
        <p:spPr bwMode="auto">
          <a:xfrm>
            <a:off x="250825" y="620713"/>
            <a:ext cx="990600" cy="762000"/>
          </a:xfrm>
          <a:prstGeom prst="ellipse">
            <a:avLst/>
          </a:prstGeom>
          <a:solidFill>
            <a:srgbClr val="008000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1a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4724400" y="3429000"/>
            <a:ext cx="35814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most creative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5029200" y="4191000"/>
            <a:ext cx="27432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 quietest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5486400" y="5029200"/>
            <a:ext cx="21336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best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029200" y="5715000"/>
            <a:ext cx="32004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funniest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85800" y="2667000"/>
            <a:ext cx="38862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Positive words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495800" y="2667000"/>
            <a:ext cx="44196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Negative words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93" grpId="0" autoUpdateAnimBg="0"/>
      <p:bldP spid="7194" grpId="0" autoUpdateAnimBg="0"/>
      <p:bldP spid="7195" grpId="0" autoUpdateAnimBg="0"/>
      <p:bldP spid="7196" grpId="0" autoUpdateAnimBg="0"/>
      <p:bldP spid="7197" grpId="0" autoUpdateAnimBg="0"/>
      <p:bldP spid="71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850" y="1295400"/>
            <a:ext cx="8856663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>
                <a:solidFill>
                  <a:srgbClr val="006600"/>
                </a:solidFill>
                <a:latin typeface="Times New Roman" pitchFamily="18" charset="0"/>
              </a:rPr>
              <a:t>A:</a:t>
            </a:r>
            <a:r>
              <a:rPr lang="en-US" sz="400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Who is the </a:t>
            </a:r>
            <a:r>
              <a:rPr lang="en-US" sz="4000">
                <a:latin typeface="Times New Roman" pitchFamily="18" charset="0"/>
              </a:rPr>
              <a:t>funniest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person you know?</a:t>
            </a:r>
          </a:p>
          <a:p>
            <a:r>
              <a:rPr lang="en-US" sz="4000">
                <a:solidFill>
                  <a:srgbClr val="006600"/>
                </a:solidFill>
                <a:latin typeface="Times New Roman" pitchFamily="18" charset="0"/>
              </a:rPr>
              <a:t>B: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My cousin Li Jing is the </a:t>
            </a:r>
            <a:r>
              <a:rPr lang="en-US" sz="4000">
                <a:latin typeface="Times New Roman" pitchFamily="18" charset="0"/>
              </a:rPr>
              <a:t>funniest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person I know. Who do you think is the </a:t>
            </a:r>
            <a:r>
              <a:rPr lang="en-US" sz="4000">
                <a:latin typeface="Times New Roman" pitchFamily="18" charset="0"/>
              </a:rPr>
              <a:t>most serious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person you know?</a:t>
            </a:r>
          </a:p>
          <a:p>
            <a:r>
              <a:rPr lang="en-US" sz="4000">
                <a:solidFill>
                  <a:srgbClr val="336600"/>
                </a:solidFill>
                <a:latin typeface="Times New Roman" pitchFamily="18" charset="0"/>
              </a:rPr>
              <a:t>A: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I think my English teacher is the </a:t>
            </a:r>
            <a:r>
              <a:rPr lang="en-US" sz="4000">
                <a:latin typeface="Times New Roman" pitchFamily="18" charset="0"/>
              </a:rPr>
              <a:t>most serious</a:t>
            </a:r>
            <a:r>
              <a:rPr lang="en-US" sz="4000">
                <a:solidFill>
                  <a:schemeClr val="tx1"/>
                </a:solidFill>
                <a:latin typeface="Times New Roman" pitchFamily="18" charset="0"/>
              </a:rPr>
              <a:t> person I know.</a:t>
            </a:r>
            <a:r>
              <a:rPr lang="en-US" sz="36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228600" y="5638800"/>
            <a:ext cx="7924800" cy="1076325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most creative   most boring   quietest        loudest   best   worst</a:t>
            </a: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152400" y="533400"/>
            <a:ext cx="838200" cy="685800"/>
          </a:xfrm>
          <a:prstGeom prst="ellipse">
            <a:avLst/>
          </a:prstGeom>
          <a:solidFill>
            <a:srgbClr val="008000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1b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1143000" y="166688"/>
            <a:ext cx="7467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3600">
                <a:solidFill>
                  <a:srgbClr val="0000FF"/>
                </a:solidFill>
                <a:latin typeface="Times New Roman" pitchFamily="18" charset="0"/>
              </a:rPr>
              <a:t>Tell your partner about people you know. Use the words in 1a.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0000FF"/>
                </a:solidFill>
              </a:rPr>
              <a:t> </a:t>
            </a:r>
            <a:r>
              <a:rPr lang="en-US" b="1">
                <a:solidFill>
                  <a:schemeClr val="tx1"/>
                </a:solidFill>
              </a:rPr>
              <a:t>the school talent show</a:t>
            </a:r>
            <a:endParaRPr lang="zh-CN" altLang="en-US" b="1">
              <a:solidFill>
                <a:schemeClr val="tx1"/>
              </a:solidFill>
            </a:endParaRPr>
          </a:p>
        </p:txBody>
      </p:sp>
      <p:pic>
        <p:nvPicPr>
          <p:cNvPr id="9219" name="Picture 3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5486400" cy="579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943600" y="1752600"/>
            <a:ext cx="1397000" cy="7620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>
                <a:solidFill>
                  <a:schemeClr val="tx1"/>
                </a:solidFill>
              </a:rPr>
              <a:t>Vera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486400" y="3200400"/>
            <a:ext cx="3657600" cy="76200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>
                <a:solidFill>
                  <a:schemeClr val="tx1"/>
                </a:solidFill>
              </a:rPr>
              <a:t>upside 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autoUpdateAnimBg="0"/>
      <p:bldP spid="922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00200"/>
            <a:ext cx="94488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/>
              <a:t>A  The talent show was very successful.</a:t>
            </a:r>
          </a:p>
          <a:p>
            <a:r>
              <a:rPr lang="en-US" sz="4000"/>
              <a:t>B  People talked about the </a:t>
            </a:r>
            <a:r>
              <a:rPr lang="en-US" sz="4000">
                <a:solidFill>
                  <a:srgbClr val="FF0000"/>
                </a:solidFill>
              </a:rPr>
              <a:t>performer</a:t>
            </a:r>
            <a:r>
              <a:rPr lang="en-US" sz="4000"/>
              <a:t>s in the show.</a:t>
            </a:r>
          </a:p>
          <a:p>
            <a:r>
              <a:rPr lang="en-US" sz="4000"/>
              <a:t>C  The performers acted very well.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0010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1</a:t>
            </a:r>
            <a:r>
              <a:rPr lang="en-US" sz="3600" b="0" i="1">
                <a:solidFill>
                  <a:schemeClr val="tx2"/>
                </a:solidFill>
              </a:rPr>
              <a:t>  The conversation is about___.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543800" y="304800"/>
            <a:ext cx="51435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B</a:t>
            </a:r>
          </a:p>
        </p:txBody>
      </p:sp>
      <p:pic>
        <p:nvPicPr>
          <p:cNvPr id="10245" name="2013新版新目标八年级上Unit4 Section B 1c课文听力（mp3素材）.mp3" descr="2013新版新目标八年级上Unit4 Section B 1c课文听力（mp3素材）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9275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</p:childTnLst>
        </p:cTn>
      </p:par>
    </p:tnLst>
    <p:bldLst>
      <p:bldP spid="1024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5410200" cy="2119313"/>
          </a:xfrm>
          <a:prstGeom prst="rect">
            <a:avLst/>
          </a:prstGeom>
          <a:solidFill>
            <a:srgbClr val="FFFFCC"/>
          </a:solidFill>
          <a:ln w="76200" cap="rnd" cmpd="sng">
            <a:solidFill>
              <a:srgbClr val="00FFFF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Eliza  _____   Vera      _____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Steve _____    Dennis  _____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The Math Teachers    _____</a:t>
            </a:r>
          </a:p>
        </p:txBody>
      </p:sp>
      <p:sp>
        <p:nvSpPr>
          <p:cNvPr id="11267" name="Oval 25"/>
          <p:cNvSpPr>
            <a:spLocks noChangeArrowheads="1"/>
          </p:cNvSpPr>
          <p:nvPr/>
        </p:nvSpPr>
        <p:spPr bwMode="auto">
          <a:xfrm>
            <a:off x="4343400" y="1295400"/>
            <a:ext cx="838200" cy="533400"/>
          </a:xfrm>
          <a:prstGeom prst="ellipse">
            <a:avLst/>
          </a:prstGeom>
          <a:solidFill>
            <a:srgbClr val="008000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1c</a:t>
            </a:r>
          </a:p>
        </p:txBody>
      </p:sp>
      <p:sp>
        <p:nvSpPr>
          <p:cNvPr id="11268" name="Rectangle 27"/>
          <p:cNvSpPr>
            <a:spLocks noChangeArrowheads="1"/>
          </p:cNvSpPr>
          <p:nvPr/>
        </p:nvSpPr>
        <p:spPr bwMode="auto">
          <a:xfrm>
            <a:off x="1752600" y="-50800"/>
            <a:ext cx="43434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800" b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latin typeface="Times New Roman" pitchFamily="18" charset="0"/>
              </a:rPr>
              <a:t>Listen to people talking about a school talent show. Match the pictures with the performers.</a:t>
            </a:r>
            <a:r>
              <a:rPr lang="en-US" sz="28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1269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"/>
            <a:ext cx="2819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3622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724400"/>
            <a:ext cx="2667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2590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Oval 43"/>
          <p:cNvSpPr>
            <a:spLocks noChangeArrowheads="1"/>
          </p:cNvSpPr>
          <p:nvPr/>
        </p:nvSpPr>
        <p:spPr bwMode="auto">
          <a:xfrm>
            <a:off x="4572000" y="1905000"/>
            <a:ext cx="762000" cy="685800"/>
          </a:xfrm>
          <a:prstGeom prst="ellipse">
            <a:avLst/>
          </a:prstGeom>
          <a:solidFill>
            <a:srgbClr val="FF33CC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1275" name="Oval 44"/>
          <p:cNvSpPr>
            <a:spLocks noChangeArrowheads="1"/>
          </p:cNvSpPr>
          <p:nvPr/>
        </p:nvSpPr>
        <p:spPr bwMode="auto">
          <a:xfrm>
            <a:off x="1828800" y="2743200"/>
            <a:ext cx="762000" cy="685800"/>
          </a:xfrm>
          <a:prstGeom prst="ellipse">
            <a:avLst/>
          </a:prstGeom>
          <a:solidFill>
            <a:srgbClr val="FF33CC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11276" name="Oval 45"/>
          <p:cNvSpPr>
            <a:spLocks noChangeArrowheads="1"/>
          </p:cNvSpPr>
          <p:nvPr/>
        </p:nvSpPr>
        <p:spPr bwMode="auto">
          <a:xfrm>
            <a:off x="1752600" y="1905000"/>
            <a:ext cx="762000" cy="685800"/>
          </a:xfrm>
          <a:prstGeom prst="ellipse">
            <a:avLst/>
          </a:prstGeom>
          <a:solidFill>
            <a:srgbClr val="FF33CC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1277" name="Oval 46"/>
          <p:cNvSpPr>
            <a:spLocks noChangeArrowheads="1"/>
          </p:cNvSpPr>
          <p:nvPr/>
        </p:nvSpPr>
        <p:spPr bwMode="auto">
          <a:xfrm>
            <a:off x="4572000" y="3352800"/>
            <a:ext cx="762000" cy="685800"/>
          </a:xfrm>
          <a:prstGeom prst="ellipse">
            <a:avLst/>
          </a:prstGeom>
          <a:solidFill>
            <a:srgbClr val="FF33CC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1278" name="Oval 47"/>
          <p:cNvSpPr>
            <a:spLocks noChangeArrowheads="1"/>
          </p:cNvSpPr>
          <p:nvPr/>
        </p:nvSpPr>
        <p:spPr bwMode="auto">
          <a:xfrm>
            <a:off x="4572000" y="2667000"/>
            <a:ext cx="762000" cy="685800"/>
          </a:xfrm>
          <a:prstGeom prst="ellipse">
            <a:avLst/>
          </a:prstGeom>
          <a:solidFill>
            <a:srgbClr val="FF33CC"/>
          </a:solidFill>
          <a:ln w="9525" cmpd="sng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0" y="195263"/>
            <a:ext cx="1752600" cy="641350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i="1">
                <a:solidFill>
                  <a:srgbClr val="0000FF"/>
                </a:solidFill>
              </a:rPr>
              <a:t>Task 2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85800" y="2590800"/>
            <a:ext cx="5518150" cy="639763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0" i="1">
                <a:solidFill>
                  <a:schemeClr val="tx1"/>
                </a:solidFill>
              </a:rPr>
              <a:t> dro</a:t>
            </a:r>
            <a:r>
              <a:rPr lang="zh-CN" altLang="en-US" sz="3600" b="0" i="1">
                <a:solidFill>
                  <a:schemeClr val="tx1"/>
                </a:solidFill>
              </a:rPr>
              <a:t>p</a:t>
            </a:r>
            <a:r>
              <a:rPr lang="en-US" sz="3600" b="0" i="1">
                <a:solidFill>
                  <a:schemeClr val="tx1"/>
                </a:solidFill>
              </a:rPr>
              <a:t> the balls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09600" y="3352800"/>
            <a:ext cx="6172200" cy="1190625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0" i="1">
                <a:solidFill>
                  <a:schemeClr val="tx1"/>
                </a:solidFill>
              </a:rPr>
              <a:t>He </a:t>
            </a:r>
            <a:r>
              <a:rPr lang="en-US" sz="3600" b="0" i="1"/>
              <a:t>acts</a:t>
            </a:r>
            <a:r>
              <a:rPr lang="en-US" sz="3600" b="0" i="1">
                <a:solidFill>
                  <a:schemeClr val="tx1"/>
                </a:solidFill>
              </a:rPr>
              <a:t> with a dog. Maybe this is a funny </a:t>
            </a:r>
            <a:r>
              <a:rPr lang="en-US" sz="3600" b="0" i="1"/>
              <a:t>act</a:t>
            </a:r>
            <a:r>
              <a:rPr lang="en-US" sz="3600" b="0" i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1066800" y="1828800"/>
            <a:ext cx="3962400" cy="701675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b="0" i="1">
                <a:solidFill>
                  <a:schemeClr val="tx1"/>
                </a:solidFill>
              </a:rPr>
              <a:t>upside down</a:t>
            </a:r>
          </a:p>
        </p:txBody>
      </p:sp>
      <p:pic>
        <p:nvPicPr>
          <p:cNvPr id="11283" name="2013新版新目标八年级上Unit4 Section B 1c课文听力（mp3素材）.mp3" descr="2013新版新目标八年级上Unit4 Section B 1c课文听力（mp3素材）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5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3"/>
                </p:tgtEl>
              </p:cMediaNode>
            </p:audio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1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59275" fill="hold"/>
                                        <p:tgtEl>
                                          <p:spTgt spid="112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3"/>
                  </p:tgtEl>
                </p:cond>
              </p:nextCondLst>
            </p:seq>
          </p:childTnLst>
        </p:cTn>
      </p:par>
    </p:tnLst>
    <p:bldLst>
      <p:bldP spid="11266" grpId="0" animBg="1" autoUpdateAnimBg="0"/>
      <p:bldP spid="11266" grpId="1" animBg="1" autoUpdateAnimBg="0"/>
      <p:bldP spid="11274" grpId="0" animBg="1" autoUpdateAnimBg="0"/>
      <p:bldP spid="11275" grpId="0" animBg="1" autoUpdateAnimBg="0"/>
      <p:bldP spid="11276" grpId="0" animBg="1" autoUpdateAnimBg="0"/>
      <p:bldP spid="11277" grpId="0" animBg="1" autoUpdateAnimBg="0"/>
      <p:bldP spid="11278" grpId="0" animBg="1" autoUpdateAnimBg="0"/>
      <p:bldP spid="11280" grpId="0" autoUpdateAnimBg="0"/>
      <p:bldP spid="11280" grpId="1" autoUpdateAnimBg="0"/>
      <p:bldP spid="11281" grpId="0" autoUpdateAnimBg="0"/>
      <p:bldP spid="11281" grpId="1" autoUpdateAnimBg="0"/>
      <p:bldP spid="11282" grpId="0" autoUpdateAnimBg="0"/>
      <p:bldP spid="11282" grpId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>
          <a:outerShdw kx="3284103" algn="bl" rotWithShape="0">
            <a:schemeClr val="bg2">
              <a:alpha val="50000"/>
            </a:schemeClr>
          </a:outerShdw>
        </a:effectLst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2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>
          <a:outerShdw kx="3284103" algn="bl" rotWithShape="0">
            <a:schemeClr val="bg2">
              <a:alpha val="50000"/>
            </a:schemeClr>
          </a:outerShdw>
        </a:effectLst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2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1413</Words>
  <Application>Microsoft Office PowerPoint</Application>
  <PresentationFormat>全屏显示(4:3)</PresentationFormat>
  <Paragraphs>234</Paragraphs>
  <Slides>25</Slides>
  <Notes>0</Notes>
  <HiddenSlides>0</HiddenSlides>
  <MMClips>7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幼圆</vt:lpstr>
      <vt:lpstr>楷体_GB2312</vt:lpstr>
      <vt:lpstr>Comic Sans MS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the school talent 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翻译探究 （六人一组讨论，看哪个组最先得出答案）</vt:lpstr>
      <vt:lpstr>PowerPoint 演示文稿</vt:lpstr>
      <vt:lpstr>PowerPoint 演示文稿</vt:lpstr>
      <vt:lpstr>PowerPoint 演示文稿</vt:lpstr>
      <vt:lpstr>PowerPoint 演示文稿</vt:lpstr>
      <vt:lpstr>当堂检测</vt:lpstr>
      <vt:lpstr>PowerPoint 演示文稿</vt:lpstr>
      <vt:lpstr>PowerPoint 演示文稿</vt:lpstr>
      <vt:lpstr>Homework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1</cp:revision>
  <dcterms:modified xsi:type="dcterms:W3CDTF">2015-08-12T06:37:06Z</dcterms:modified>
</cp:coreProperties>
</file>